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59" r:id="rId3"/>
    <p:sldId id="260" r:id="rId4"/>
    <p:sldId id="261" r:id="rId5"/>
    <p:sldId id="282" r:id="rId6"/>
    <p:sldId id="264" r:id="rId7"/>
    <p:sldId id="263" r:id="rId8"/>
    <p:sldId id="267" r:id="rId9"/>
    <p:sldId id="266" r:id="rId10"/>
    <p:sldId id="268" r:id="rId11"/>
    <p:sldId id="258" r:id="rId12"/>
    <p:sldId id="265" r:id="rId13"/>
    <p:sldId id="273" r:id="rId14"/>
    <p:sldId id="270" r:id="rId15"/>
    <p:sldId id="274" r:id="rId16"/>
    <p:sldId id="275" r:id="rId17"/>
    <p:sldId id="271" r:id="rId18"/>
    <p:sldId id="269" r:id="rId19"/>
    <p:sldId id="281" r:id="rId20"/>
    <p:sldId id="272" r:id="rId21"/>
    <p:sldId id="276" r:id="rId22"/>
    <p:sldId id="277" r:id="rId23"/>
    <p:sldId id="278" r:id="rId24"/>
    <p:sldId id="279" r:id="rId25"/>
    <p:sldId id="280" r:id="rId26"/>
    <p:sldId id="25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87C51-109C-CD45-B043-AE4663E6B298}" v="27" dt="2024-03-05T16:52:21.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72"/>
    <p:restoredTop sz="94651"/>
  </p:normalViewPr>
  <p:slideViewPr>
    <p:cSldViewPr snapToGrid="0">
      <p:cViewPr>
        <p:scale>
          <a:sx n="100" d="100"/>
          <a:sy n="100" d="100"/>
        </p:scale>
        <p:origin x="672"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40A361-5164-ED47-9403-EB6406FA125E}" type="datetimeFigureOut">
              <a:rPr lang="en-US" smtClean="0"/>
              <a:t>3/4/24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0F8EE-8FB6-3A44-9072-AFA777D64561}" type="slidenum">
              <a:rPr lang="en-US" smtClean="0"/>
              <a:t>‹#›</a:t>
            </a:fld>
            <a:endParaRPr lang="en-US"/>
          </a:p>
        </p:txBody>
      </p:sp>
    </p:spTree>
    <p:extLst>
      <p:ext uri="{BB962C8B-B14F-4D97-AF65-F5344CB8AC3E}">
        <p14:creationId xmlns:p14="http://schemas.microsoft.com/office/powerpoint/2010/main" val="3974715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40A361-5164-ED47-9403-EB6406FA125E}" type="datetimeFigureOut">
              <a:rPr lang="en-US" smtClean="0"/>
              <a:t>3/4/24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0F8EE-8FB6-3A44-9072-AFA777D64561}" type="slidenum">
              <a:rPr lang="en-US" smtClean="0"/>
              <a:t>‹#›</a:t>
            </a:fld>
            <a:endParaRPr lang="en-US"/>
          </a:p>
        </p:txBody>
      </p:sp>
    </p:spTree>
    <p:extLst>
      <p:ext uri="{BB962C8B-B14F-4D97-AF65-F5344CB8AC3E}">
        <p14:creationId xmlns:p14="http://schemas.microsoft.com/office/powerpoint/2010/main" val="391063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D40A361-5164-ED47-9403-EB6406FA125E}" type="datetimeFigureOut">
              <a:rPr lang="en-US" smtClean="0"/>
              <a:t>3/4/24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0F8EE-8FB6-3A44-9072-AFA777D64561}" type="slidenum">
              <a:rPr lang="en-US" smtClean="0"/>
              <a:t>‹#›</a:t>
            </a:fld>
            <a:endParaRPr lang="en-US"/>
          </a:p>
        </p:txBody>
      </p:sp>
    </p:spTree>
    <p:extLst>
      <p:ext uri="{BB962C8B-B14F-4D97-AF65-F5344CB8AC3E}">
        <p14:creationId xmlns:p14="http://schemas.microsoft.com/office/powerpoint/2010/main" val="1886755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D40A361-5164-ED47-9403-EB6406FA125E}" type="datetimeFigureOut">
              <a:rPr lang="en-US" smtClean="0"/>
              <a:t>3/4/24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0F8EE-8FB6-3A44-9072-AFA777D64561}" type="slidenum">
              <a:rPr lang="en-US" smtClean="0"/>
              <a:t>‹#›</a:t>
            </a:fld>
            <a:endParaRPr lang="en-US"/>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576673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40A361-5164-ED47-9403-EB6406FA125E}" type="datetimeFigureOut">
              <a:rPr lang="en-US" smtClean="0"/>
              <a:t>3/4/24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0F8EE-8FB6-3A44-9072-AFA777D64561}" type="slidenum">
              <a:rPr lang="en-US" smtClean="0"/>
              <a:t>‹#›</a:t>
            </a:fld>
            <a:endParaRPr lang="en-US"/>
          </a:p>
        </p:txBody>
      </p:sp>
    </p:spTree>
    <p:extLst>
      <p:ext uri="{BB962C8B-B14F-4D97-AF65-F5344CB8AC3E}">
        <p14:creationId xmlns:p14="http://schemas.microsoft.com/office/powerpoint/2010/main" val="1340141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D40A361-5164-ED47-9403-EB6406FA125E}" type="datetimeFigureOut">
              <a:rPr lang="en-US" smtClean="0"/>
              <a:t>3/4/24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0F8EE-8FB6-3A44-9072-AFA777D64561}" type="slidenum">
              <a:rPr lang="en-US" smtClean="0"/>
              <a:t>‹#›</a:t>
            </a:fld>
            <a:endParaRPr lang="en-US"/>
          </a:p>
        </p:txBody>
      </p:sp>
    </p:spTree>
    <p:extLst>
      <p:ext uri="{BB962C8B-B14F-4D97-AF65-F5344CB8AC3E}">
        <p14:creationId xmlns:p14="http://schemas.microsoft.com/office/powerpoint/2010/main" val="4057092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D40A361-5164-ED47-9403-EB6406FA125E}" type="datetimeFigureOut">
              <a:rPr lang="en-US" smtClean="0"/>
              <a:t>3/4/24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0F8EE-8FB6-3A44-9072-AFA777D64561}" type="slidenum">
              <a:rPr lang="en-US" smtClean="0"/>
              <a:t>‹#›</a:t>
            </a:fld>
            <a:endParaRPr lang="en-US"/>
          </a:p>
        </p:txBody>
      </p:sp>
    </p:spTree>
    <p:extLst>
      <p:ext uri="{BB962C8B-B14F-4D97-AF65-F5344CB8AC3E}">
        <p14:creationId xmlns:p14="http://schemas.microsoft.com/office/powerpoint/2010/main" val="3339716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0A361-5164-ED47-9403-EB6406FA125E}" type="datetimeFigureOut">
              <a:rPr lang="en-US" smtClean="0"/>
              <a:t>3/4/24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0F8EE-8FB6-3A44-9072-AFA777D64561}" type="slidenum">
              <a:rPr lang="en-US" smtClean="0"/>
              <a:t>‹#›</a:t>
            </a:fld>
            <a:endParaRPr lang="en-US"/>
          </a:p>
        </p:txBody>
      </p:sp>
    </p:spTree>
    <p:extLst>
      <p:ext uri="{BB962C8B-B14F-4D97-AF65-F5344CB8AC3E}">
        <p14:creationId xmlns:p14="http://schemas.microsoft.com/office/powerpoint/2010/main" val="164781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0A361-5164-ED47-9403-EB6406FA125E}" type="datetimeFigureOut">
              <a:rPr lang="en-US" smtClean="0"/>
              <a:t>3/4/24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0F8EE-8FB6-3A44-9072-AFA777D64561}" type="slidenum">
              <a:rPr lang="en-US" smtClean="0"/>
              <a:t>‹#›</a:t>
            </a:fld>
            <a:endParaRPr lang="en-US"/>
          </a:p>
        </p:txBody>
      </p:sp>
    </p:spTree>
    <p:extLst>
      <p:ext uri="{BB962C8B-B14F-4D97-AF65-F5344CB8AC3E}">
        <p14:creationId xmlns:p14="http://schemas.microsoft.com/office/powerpoint/2010/main" val="257999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40A361-5164-ED47-9403-EB6406FA125E}" type="datetimeFigureOut">
              <a:rPr lang="en-US" smtClean="0"/>
              <a:t>3/4/24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0F8EE-8FB6-3A44-9072-AFA777D64561}" type="slidenum">
              <a:rPr lang="en-US" smtClean="0"/>
              <a:t>‹#›</a:t>
            </a:fld>
            <a:endParaRPr lang="en-US"/>
          </a:p>
        </p:txBody>
      </p:sp>
    </p:spTree>
    <p:extLst>
      <p:ext uri="{BB962C8B-B14F-4D97-AF65-F5344CB8AC3E}">
        <p14:creationId xmlns:p14="http://schemas.microsoft.com/office/powerpoint/2010/main" val="3799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40A361-5164-ED47-9403-EB6406FA125E}" type="datetimeFigureOut">
              <a:rPr lang="en-US" smtClean="0"/>
              <a:t>3/4/24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0F8EE-8FB6-3A44-9072-AFA777D64561}" type="slidenum">
              <a:rPr lang="en-US" smtClean="0"/>
              <a:t>‹#›</a:t>
            </a:fld>
            <a:endParaRPr lang="en-US"/>
          </a:p>
        </p:txBody>
      </p:sp>
    </p:spTree>
    <p:extLst>
      <p:ext uri="{BB962C8B-B14F-4D97-AF65-F5344CB8AC3E}">
        <p14:creationId xmlns:p14="http://schemas.microsoft.com/office/powerpoint/2010/main" val="2484179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40A361-5164-ED47-9403-EB6406FA125E}" type="datetimeFigureOut">
              <a:rPr lang="en-US" smtClean="0"/>
              <a:t>3/4/24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0F8EE-8FB6-3A44-9072-AFA777D64561}" type="slidenum">
              <a:rPr lang="en-US" smtClean="0"/>
              <a:t>‹#›</a:t>
            </a:fld>
            <a:endParaRPr lang="en-US"/>
          </a:p>
        </p:txBody>
      </p:sp>
    </p:spTree>
    <p:extLst>
      <p:ext uri="{BB962C8B-B14F-4D97-AF65-F5344CB8AC3E}">
        <p14:creationId xmlns:p14="http://schemas.microsoft.com/office/powerpoint/2010/main" val="391085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40A361-5164-ED47-9403-EB6406FA125E}" type="datetimeFigureOut">
              <a:rPr lang="en-US" smtClean="0"/>
              <a:t>3/4/24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D0F8EE-8FB6-3A44-9072-AFA777D64561}" type="slidenum">
              <a:rPr lang="en-US" smtClean="0"/>
              <a:t>‹#›</a:t>
            </a:fld>
            <a:endParaRPr lang="en-US"/>
          </a:p>
        </p:txBody>
      </p:sp>
    </p:spTree>
    <p:extLst>
      <p:ext uri="{BB962C8B-B14F-4D97-AF65-F5344CB8AC3E}">
        <p14:creationId xmlns:p14="http://schemas.microsoft.com/office/powerpoint/2010/main" val="265772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D40A361-5164-ED47-9403-EB6406FA125E}" type="datetimeFigureOut">
              <a:rPr lang="en-US" smtClean="0"/>
              <a:t>3/4/24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CD0F8EE-8FB6-3A44-9072-AFA777D64561}" type="slidenum">
              <a:rPr lang="en-US" smtClean="0"/>
              <a:t>‹#›</a:t>
            </a:fld>
            <a:endParaRPr lang="en-US"/>
          </a:p>
        </p:txBody>
      </p:sp>
    </p:spTree>
    <p:extLst>
      <p:ext uri="{BB962C8B-B14F-4D97-AF65-F5344CB8AC3E}">
        <p14:creationId xmlns:p14="http://schemas.microsoft.com/office/powerpoint/2010/main" val="172215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D40A361-5164-ED47-9403-EB6406FA125E}" type="datetimeFigureOut">
              <a:rPr lang="en-US" smtClean="0"/>
              <a:t>3/4/24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CD0F8EE-8FB6-3A44-9072-AFA777D64561}" type="slidenum">
              <a:rPr lang="en-US" smtClean="0"/>
              <a:t>‹#›</a:t>
            </a:fld>
            <a:endParaRPr lang="en-US"/>
          </a:p>
        </p:txBody>
      </p:sp>
    </p:spTree>
    <p:extLst>
      <p:ext uri="{BB962C8B-B14F-4D97-AF65-F5344CB8AC3E}">
        <p14:creationId xmlns:p14="http://schemas.microsoft.com/office/powerpoint/2010/main" val="2337860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D40A361-5164-ED47-9403-EB6406FA125E}" type="datetimeFigureOut">
              <a:rPr lang="en-US" smtClean="0"/>
              <a:t>3/4/24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CD0F8EE-8FB6-3A44-9072-AFA777D64561}" type="slidenum">
              <a:rPr lang="en-US" smtClean="0"/>
              <a:t>‹#›</a:t>
            </a:fld>
            <a:endParaRPr lang="en-US"/>
          </a:p>
        </p:txBody>
      </p:sp>
    </p:spTree>
    <p:extLst>
      <p:ext uri="{BB962C8B-B14F-4D97-AF65-F5344CB8AC3E}">
        <p14:creationId xmlns:p14="http://schemas.microsoft.com/office/powerpoint/2010/main" val="309348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40A361-5164-ED47-9403-EB6406FA125E}" type="datetimeFigureOut">
              <a:rPr lang="en-US" smtClean="0"/>
              <a:t>3/4/24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0F8EE-8FB6-3A44-9072-AFA777D64561}" type="slidenum">
              <a:rPr lang="en-US" smtClean="0"/>
              <a:t>‹#›</a:t>
            </a:fld>
            <a:endParaRPr lang="en-US"/>
          </a:p>
        </p:txBody>
      </p:sp>
    </p:spTree>
    <p:extLst>
      <p:ext uri="{BB962C8B-B14F-4D97-AF65-F5344CB8AC3E}">
        <p14:creationId xmlns:p14="http://schemas.microsoft.com/office/powerpoint/2010/main" val="306445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D40A361-5164-ED47-9403-EB6406FA125E}" type="datetimeFigureOut">
              <a:rPr lang="en-US" smtClean="0"/>
              <a:t>3/4/24</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CD0F8EE-8FB6-3A44-9072-AFA777D64561}" type="slidenum">
              <a:rPr lang="en-US" smtClean="0"/>
              <a:t>‹#›</a:t>
            </a:fld>
            <a:endParaRPr lang="en-US"/>
          </a:p>
        </p:txBody>
      </p:sp>
    </p:spTree>
    <p:extLst>
      <p:ext uri="{BB962C8B-B14F-4D97-AF65-F5344CB8AC3E}">
        <p14:creationId xmlns:p14="http://schemas.microsoft.com/office/powerpoint/2010/main" val="150258374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BB2C-7F91-2C51-B14B-5CA68300ABFC}"/>
              </a:ext>
            </a:extLst>
          </p:cNvPr>
          <p:cNvSpPr>
            <a:spLocks noGrp="1"/>
          </p:cNvSpPr>
          <p:nvPr>
            <p:ph type="ctrTitle"/>
          </p:nvPr>
        </p:nvSpPr>
        <p:spPr>
          <a:xfrm>
            <a:off x="865304" y="4982727"/>
            <a:ext cx="6621346" cy="834720"/>
          </a:xfrm>
        </p:spPr>
        <p:txBody>
          <a:bodyPr anchor="ctr">
            <a:noAutofit/>
          </a:bodyPr>
          <a:lstStyle/>
          <a:p>
            <a:pPr algn="ctr"/>
            <a:r>
              <a:rPr lang="en-US" sz="6000" b="1" dirty="0">
                <a:latin typeface="Trade Gothic Next" panose="020B0503040303020004" pitchFamily="34" charset="0"/>
              </a:rPr>
              <a:t>The End of Time According to Jesus</a:t>
            </a:r>
          </a:p>
        </p:txBody>
      </p:sp>
      <p:pic>
        <p:nvPicPr>
          <p:cNvPr id="5" name="Picture 4" descr="A building with palm trees&#10;&#10;Description automatically generated">
            <a:extLst>
              <a:ext uri="{FF2B5EF4-FFF2-40B4-BE49-F238E27FC236}">
                <a16:creationId xmlns:a16="http://schemas.microsoft.com/office/drawing/2014/main" id="{3FA1648B-FF03-327A-036C-DC33BF5CFBA1}"/>
              </a:ext>
            </a:extLst>
          </p:cNvPr>
          <p:cNvPicPr>
            <a:picLocks noChangeAspect="1"/>
          </p:cNvPicPr>
          <p:nvPr/>
        </p:nvPicPr>
        <p:blipFill rotWithShape="1">
          <a:blip r:embed="rId3"/>
          <a:srcRect l="-45" r="47" b="14088"/>
          <a:stretch/>
        </p:blipFill>
        <p:spPr>
          <a:xfrm>
            <a:off x="863203" y="-1"/>
            <a:ext cx="6623447" cy="4267831"/>
          </a:xfrm>
          <a:prstGeom prst="rect">
            <a:avLst/>
          </a:prstGeom>
          <a:effectLst>
            <a:outerShdw blurRad="50800" dist="50800" dir="5400000" algn="tl" rotWithShape="0">
              <a:prstClr val="black">
                <a:alpha val="43000"/>
              </a:prstClr>
            </a:outerShdw>
          </a:effectLst>
        </p:spPr>
      </p:pic>
    </p:spTree>
    <p:extLst>
      <p:ext uri="{BB962C8B-B14F-4D97-AF65-F5344CB8AC3E}">
        <p14:creationId xmlns:p14="http://schemas.microsoft.com/office/powerpoint/2010/main" val="1534985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6" name="Picture 15">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8" name="Oval 17">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 name="Picture 19">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2" name="Picture 21">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24" name="Rectangle 23">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4109690" y="2901794"/>
            <a:ext cx="4982278" cy="3308840"/>
          </a:xfrm>
        </p:spPr>
        <p:txBody>
          <a:bodyPr vert="horz" lIns="91440" tIns="45720" rIns="91440" bIns="45720" rtlCol="0" anchor="ctr">
            <a:noAutofit/>
          </a:bodyPr>
          <a:lstStyle/>
          <a:p>
            <a:r>
              <a:rPr lang="en-US" sz="4000" dirty="0"/>
              <a:t>• RUN. NOW.</a:t>
            </a:r>
            <a:br>
              <a:rPr lang="en-US" sz="4000" dirty="0"/>
            </a:br>
            <a:r>
              <a:rPr lang="en-US" sz="4000" dirty="0"/>
              <a:t>• Expect the Worst</a:t>
            </a:r>
            <a:br>
              <a:rPr lang="en-US" sz="4000" dirty="0"/>
            </a:br>
            <a:r>
              <a:rPr lang="en-US" sz="4000" dirty="0"/>
              <a:t>• Know This Will Be 	Temporary</a:t>
            </a:r>
            <a:br>
              <a:rPr lang="en-US" sz="4000" dirty="0"/>
            </a:br>
            <a:r>
              <a:rPr lang="en-US" sz="4000" dirty="0"/>
              <a:t>• Don’t Fall for 	False Saviors</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7">
            <a:alphaModFix amt="30000"/>
          </a:blip>
          <a:srcRect l="27825" r="27825" b="-1"/>
          <a:stretch/>
        </p:blipFill>
        <p:spPr>
          <a:xfrm>
            <a:off x="20" y="10"/>
            <a:ext cx="3475990" cy="6857990"/>
          </a:xfrm>
          <a:prstGeom prst="rect">
            <a:avLst/>
          </a:prstGeom>
          <a:solidFill>
            <a:schemeClr val="tx1"/>
          </a:solidFill>
        </p:spPr>
      </p:pic>
      <p:sp>
        <p:nvSpPr>
          <p:cNvPr id="3" name="Title 1">
            <a:extLst>
              <a:ext uri="{FF2B5EF4-FFF2-40B4-BE49-F238E27FC236}">
                <a16:creationId xmlns:a16="http://schemas.microsoft.com/office/drawing/2014/main" id="{8B227C6B-000B-AFC4-E734-D6A16429145A}"/>
              </a:ext>
            </a:extLst>
          </p:cNvPr>
          <p:cNvSpPr txBox="1">
            <a:spLocks/>
          </p:cNvSpPr>
          <p:nvPr/>
        </p:nvSpPr>
        <p:spPr>
          <a:xfrm>
            <a:off x="3885212" y="1301594"/>
            <a:ext cx="5431234" cy="11414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How to Respond</a:t>
            </a:r>
            <a:br>
              <a:rPr lang="en-US" sz="4000" b="1" dirty="0"/>
            </a:br>
            <a:r>
              <a:rPr lang="en-US" sz="4000" b="1" dirty="0"/>
              <a:t>to These Signs</a:t>
            </a:r>
          </a:p>
        </p:txBody>
      </p:sp>
    </p:spTree>
    <p:extLst>
      <p:ext uri="{BB962C8B-B14F-4D97-AF65-F5344CB8AC3E}">
        <p14:creationId xmlns:p14="http://schemas.microsoft.com/office/powerpoint/2010/main" val="53512650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1" name="Picture 10">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3" name="Oval 12">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4408"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7" name="Picture 16">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9" name="Rectangle 18">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A painting of a city on fire&#10;&#10;Description automatically generated">
            <a:extLst>
              <a:ext uri="{FF2B5EF4-FFF2-40B4-BE49-F238E27FC236}">
                <a16:creationId xmlns:a16="http://schemas.microsoft.com/office/drawing/2014/main" id="{72A767B8-3934-41B2-5F72-449850344FF9}"/>
              </a:ext>
            </a:extLst>
          </p:cNvPr>
          <p:cNvPicPr>
            <a:picLocks noChangeAspect="1"/>
          </p:cNvPicPr>
          <p:nvPr/>
        </p:nvPicPr>
        <p:blipFill rotWithShape="1">
          <a:blip r:embed="rId7"/>
          <a:srcRect l="11333"/>
          <a:stretch/>
        </p:blipFill>
        <p:spPr>
          <a:xfrm>
            <a:off x="20" y="10"/>
            <a:ext cx="9143980" cy="6857990"/>
          </a:xfrm>
          <a:prstGeom prst="rect">
            <a:avLst/>
          </a:prstGeom>
        </p:spPr>
      </p:pic>
    </p:spTree>
    <p:extLst>
      <p:ext uri="{BB962C8B-B14F-4D97-AF65-F5344CB8AC3E}">
        <p14:creationId xmlns:p14="http://schemas.microsoft.com/office/powerpoint/2010/main" val="219629145"/>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0" y="2608006"/>
            <a:ext cx="4570806" cy="1641987"/>
          </a:xfrm>
        </p:spPr>
        <p:txBody>
          <a:bodyPr anchor="ctr">
            <a:noAutofit/>
          </a:bodyPr>
          <a:lstStyle/>
          <a:p>
            <a:pPr algn="ctr"/>
            <a:r>
              <a:rPr lang="en-US" sz="3600" dirty="0">
                <a:latin typeface="Trade Gothic Next" panose="020B0503040303020004" pitchFamily="34" charset="0"/>
              </a:rPr>
              <a:t>Immediately after the tribulation of those days the sun will be darkened, and the moon will not give its light, and the stars will fall from heaven, and the powers of the heavens will be shaken. </a:t>
            </a:r>
            <a:br>
              <a:rPr lang="en-US" sz="3600" dirty="0">
                <a:latin typeface="Trade Gothic Next" panose="020B0503040303020004" pitchFamily="34" charset="0"/>
              </a:rPr>
            </a:br>
            <a:r>
              <a:rPr lang="en-US" sz="3600" dirty="0">
                <a:latin typeface="Trade Gothic Next" panose="020B0503040303020004" pitchFamily="34" charset="0"/>
              </a:rPr>
              <a:t>(Matt. 24:29)</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3">
            <a:alphaModFix amt="30000"/>
          </a:blip>
          <a:srcRect l="18287" r="18288" b="1"/>
          <a:stretch/>
        </p:blipFill>
        <p:spPr>
          <a:xfrm>
            <a:off x="4570807" y="609601"/>
            <a:ext cx="4087417" cy="5638797"/>
          </a:xfrm>
          <a:prstGeom prst="rect">
            <a:avLst/>
          </a:prstGeom>
          <a:solidFill>
            <a:schemeClr val="tx1"/>
          </a:solidFill>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0087953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229388" y="2608005"/>
            <a:ext cx="4087417" cy="1641987"/>
          </a:xfrm>
        </p:spPr>
        <p:txBody>
          <a:bodyPr anchor="ctr">
            <a:noAutofit/>
          </a:bodyPr>
          <a:lstStyle/>
          <a:p>
            <a:pPr algn="ctr"/>
            <a:r>
              <a:rPr lang="en-US" sz="4000" dirty="0">
                <a:latin typeface="Trade Gothic Next" panose="020B0503040303020004" pitchFamily="34" charset="0"/>
              </a:rPr>
              <a:t>The sun shall be turned to darkness and the moon to blood, before the day of the Lord comes, the great and magnificent day.</a:t>
            </a:r>
            <a:br>
              <a:rPr lang="en-US" sz="4000" dirty="0">
                <a:latin typeface="Trade Gothic Next" panose="020B0503040303020004" pitchFamily="34" charset="0"/>
              </a:rPr>
            </a:br>
            <a:r>
              <a:rPr lang="en-US" sz="4000" dirty="0">
                <a:latin typeface="Trade Gothic Next" panose="020B0503040303020004" pitchFamily="34" charset="0"/>
              </a:rPr>
              <a:t>(Acts 2:20)</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3">
            <a:alphaModFix amt="30000"/>
          </a:blip>
          <a:srcRect l="18287" r="18288" b="1"/>
          <a:stretch/>
        </p:blipFill>
        <p:spPr>
          <a:xfrm>
            <a:off x="4570807" y="609601"/>
            <a:ext cx="4087417" cy="5638797"/>
          </a:xfrm>
          <a:prstGeom prst="rect">
            <a:avLst/>
          </a:prstGeom>
          <a:solidFill>
            <a:schemeClr val="tx1"/>
          </a:solidFill>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45032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0" y="2608006"/>
            <a:ext cx="4570806" cy="1641987"/>
          </a:xfrm>
        </p:spPr>
        <p:txBody>
          <a:bodyPr anchor="ctr">
            <a:noAutofit/>
          </a:bodyPr>
          <a:lstStyle/>
          <a:p>
            <a:pPr algn="ctr"/>
            <a:r>
              <a:rPr lang="en-US" sz="3600" dirty="0">
                <a:latin typeface="Trade Gothic Next" panose="020B0503040303020004" pitchFamily="34" charset="0"/>
              </a:rPr>
              <a:t>Then will appear in heaven the sign of the Son of Man, and then all the tribes of the earth will mourn, and they will see the Son of Man coming on the clouds of heaven with power and great glory.</a:t>
            </a:r>
            <a:br>
              <a:rPr lang="en-US" sz="3600" dirty="0">
                <a:latin typeface="Trade Gothic Next" panose="020B0503040303020004" pitchFamily="34" charset="0"/>
              </a:rPr>
            </a:br>
            <a:r>
              <a:rPr lang="en-US" sz="3600" dirty="0">
                <a:latin typeface="Trade Gothic Next" panose="020B0503040303020004" pitchFamily="34" charset="0"/>
              </a:rPr>
              <a:t>(Matt. 24:30)</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3">
            <a:alphaModFix amt="30000"/>
          </a:blip>
          <a:srcRect l="18287" r="18288" b="1"/>
          <a:stretch/>
        </p:blipFill>
        <p:spPr>
          <a:xfrm>
            <a:off x="4570807" y="609601"/>
            <a:ext cx="4087417" cy="5638797"/>
          </a:xfrm>
          <a:prstGeom prst="rect">
            <a:avLst/>
          </a:prstGeom>
          <a:solidFill>
            <a:schemeClr val="tx1"/>
          </a:solidFill>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532018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0" y="2608006"/>
            <a:ext cx="4570806" cy="1641987"/>
          </a:xfrm>
        </p:spPr>
        <p:txBody>
          <a:bodyPr anchor="ctr">
            <a:noAutofit/>
          </a:bodyPr>
          <a:lstStyle/>
          <a:p>
            <a:pPr algn="ctr"/>
            <a:r>
              <a:rPr lang="en-US" sz="4000" dirty="0">
                <a:latin typeface="Trade Gothic Next" panose="020B0503040303020004" pitchFamily="34" charset="0"/>
              </a:rPr>
              <a:t>I saw in the night visions, and behold, with the clouds of heaven there came one like a Son of Man, and He came to the Ancient of Days and</a:t>
            </a:r>
            <a:br>
              <a:rPr lang="en-US" sz="4000" dirty="0">
                <a:latin typeface="Trade Gothic Next" panose="020B0503040303020004" pitchFamily="34" charset="0"/>
              </a:rPr>
            </a:br>
            <a:r>
              <a:rPr lang="en-US" sz="4000" dirty="0">
                <a:latin typeface="Trade Gothic Next" panose="020B0503040303020004" pitchFamily="34" charset="0"/>
              </a:rPr>
              <a:t>was presented before Him.</a:t>
            </a:r>
            <a:br>
              <a:rPr lang="en-US" sz="4000" dirty="0">
                <a:latin typeface="Trade Gothic Next" panose="020B0503040303020004" pitchFamily="34" charset="0"/>
              </a:rPr>
            </a:br>
            <a:r>
              <a:rPr lang="en-US" sz="4000" dirty="0">
                <a:latin typeface="Trade Gothic Next" panose="020B0503040303020004" pitchFamily="34" charset="0"/>
              </a:rPr>
              <a:t>(Dan. 7:13)</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3">
            <a:alphaModFix amt="30000"/>
          </a:blip>
          <a:srcRect l="18287" r="18288" b="1"/>
          <a:stretch/>
        </p:blipFill>
        <p:spPr>
          <a:xfrm>
            <a:off x="4570807" y="609601"/>
            <a:ext cx="4087417" cy="5638797"/>
          </a:xfrm>
          <a:prstGeom prst="rect">
            <a:avLst/>
          </a:prstGeom>
          <a:solidFill>
            <a:schemeClr val="tx1"/>
          </a:solidFill>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469018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0" y="2608006"/>
            <a:ext cx="4864100" cy="1641987"/>
          </a:xfrm>
        </p:spPr>
        <p:txBody>
          <a:bodyPr anchor="ctr">
            <a:noAutofit/>
          </a:bodyPr>
          <a:lstStyle/>
          <a:p>
            <a:pPr algn="ctr"/>
            <a:r>
              <a:rPr lang="en-US" sz="3600" dirty="0">
                <a:latin typeface="Trade Gothic Next" panose="020B0503040303020004" pitchFamily="34" charset="0"/>
              </a:rPr>
              <a:t>And to Him was given dominion and glory and a kingdom, that all peoples, nations, and languages should serve Him; His dominion is an everlasting dominion, which shall not pass away, and His kingdom one that shall not be destroyed..</a:t>
            </a:r>
            <a:br>
              <a:rPr lang="en-US" sz="3600" dirty="0">
                <a:latin typeface="Trade Gothic Next" panose="020B0503040303020004" pitchFamily="34" charset="0"/>
              </a:rPr>
            </a:br>
            <a:r>
              <a:rPr lang="en-US" sz="3600" dirty="0">
                <a:latin typeface="Trade Gothic Next" panose="020B0503040303020004" pitchFamily="34" charset="0"/>
              </a:rPr>
              <a:t>(Dan. 7:14)</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3">
            <a:alphaModFix amt="30000"/>
          </a:blip>
          <a:srcRect l="22838" r="18288"/>
          <a:stretch/>
        </p:blipFill>
        <p:spPr>
          <a:xfrm>
            <a:off x="4864100" y="609601"/>
            <a:ext cx="3794124" cy="5638797"/>
          </a:xfrm>
          <a:prstGeom prst="rect">
            <a:avLst/>
          </a:prstGeom>
          <a:solidFill>
            <a:schemeClr val="tx1"/>
          </a:solidFill>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87810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75007" y="2608006"/>
            <a:ext cx="4432300" cy="1641987"/>
          </a:xfrm>
        </p:spPr>
        <p:txBody>
          <a:bodyPr anchor="ctr">
            <a:noAutofit/>
          </a:bodyPr>
          <a:lstStyle/>
          <a:p>
            <a:pPr algn="ctr"/>
            <a:r>
              <a:rPr lang="en-US" sz="4000" dirty="0">
                <a:latin typeface="Trade Gothic Next" panose="020B0503040303020004" pitchFamily="34" charset="0"/>
              </a:rPr>
              <a:t>And He will send out His angels with a loud trumpet call, and they will gather His elect from the four winds, from one end of heaven to the other.</a:t>
            </a:r>
            <a:br>
              <a:rPr lang="en-US" sz="4000" dirty="0">
                <a:latin typeface="Trade Gothic Next" panose="020B0503040303020004" pitchFamily="34" charset="0"/>
              </a:rPr>
            </a:br>
            <a:r>
              <a:rPr lang="en-US" sz="4000" dirty="0">
                <a:latin typeface="Trade Gothic Next" panose="020B0503040303020004" pitchFamily="34" charset="0"/>
              </a:rPr>
              <a:t>(Matt. 24:31)</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3">
            <a:alphaModFix amt="30000"/>
          </a:blip>
          <a:srcRect l="18287" r="18288" b="1"/>
          <a:stretch/>
        </p:blipFill>
        <p:spPr>
          <a:xfrm>
            <a:off x="4570807" y="609601"/>
            <a:ext cx="4087417" cy="5638797"/>
          </a:xfrm>
          <a:prstGeom prst="rect">
            <a:avLst/>
          </a:prstGeom>
          <a:solidFill>
            <a:schemeClr val="tx1"/>
          </a:solidFill>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83994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177800" y="2608006"/>
            <a:ext cx="4189806" cy="1641987"/>
          </a:xfrm>
        </p:spPr>
        <p:txBody>
          <a:bodyPr anchor="ctr">
            <a:noAutofit/>
          </a:bodyPr>
          <a:lstStyle/>
          <a:p>
            <a:pPr algn="ctr"/>
            <a:r>
              <a:rPr lang="en-US" sz="4000" dirty="0">
                <a:latin typeface="Trade Gothic Next" panose="020B0503040303020004" pitchFamily="34" charset="0"/>
              </a:rPr>
              <a:t>So also, when you see all these things, you know that it is near, at the very gates. Truly, I say to you, this generation will not pass away until all these things take place. </a:t>
            </a:r>
            <a:br>
              <a:rPr lang="en-US" sz="4000" dirty="0">
                <a:latin typeface="Trade Gothic Next" panose="020B0503040303020004" pitchFamily="34" charset="0"/>
              </a:rPr>
            </a:br>
            <a:r>
              <a:rPr lang="en-US" sz="4000" dirty="0">
                <a:latin typeface="Trade Gothic Next" panose="020B0503040303020004" pitchFamily="34" charset="0"/>
              </a:rPr>
              <a:t>(Matt. 24:33-34)</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3">
            <a:alphaModFix amt="30000"/>
          </a:blip>
          <a:srcRect l="18287" r="18288" b="1"/>
          <a:stretch/>
        </p:blipFill>
        <p:spPr>
          <a:xfrm>
            <a:off x="4570807" y="609601"/>
            <a:ext cx="4087417" cy="5638797"/>
          </a:xfrm>
          <a:prstGeom prst="rect">
            <a:avLst/>
          </a:prstGeom>
          <a:solidFill>
            <a:schemeClr val="tx1"/>
          </a:solidFill>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17842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1" name="Picture 10">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3" name="Oval 12">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4408"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7" name="Picture 16">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9" name="Rectangle 18">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A painting of a city on fire&#10;&#10;Description automatically generated">
            <a:extLst>
              <a:ext uri="{FF2B5EF4-FFF2-40B4-BE49-F238E27FC236}">
                <a16:creationId xmlns:a16="http://schemas.microsoft.com/office/drawing/2014/main" id="{72A767B8-3934-41B2-5F72-449850344FF9}"/>
              </a:ext>
            </a:extLst>
          </p:cNvPr>
          <p:cNvPicPr>
            <a:picLocks noChangeAspect="1"/>
          </p:cNvPicPr>
          <p:nvPr/>
        </p:nvPicPr>
        <p:blipFill rotWithShape="1">
          <a:blip r:embed="rId7"/>
          <a:srcRect l="11333"/>
          <a:stretch/>
        </p:blipFill>
        <p:spPr>
          <a:xfrm>
            <a:off x="20" y="10"/>
            <a:ext cx="9143980" cy="6857990"/>
          </a:xfrm>
          <a:prstGeom prst="rect">
            <a:avLst/>
          </a:prstGeom>
        </p:spPr>
      </p:pic>
    </p:spTree>
    <p:extLst>
      <p:ext uri="{BB962C8B-B14F-4D97-AF65-F5344CB8AC3E}">
        <p14:creationId xmlns:p14="http://schemas.microsoft.com/office/powerpoint/2010/main" val="6578767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130176" y="2608005"/>
            <a:ext cx="4314824" cy="1641987"/>
          </a:xfrm>
        </p:spPr>
        <p:txBody>
          <a:bodyPr anchor="ctr">
            <a:noAutofit/>
          </a:bodyPr>
          <a:lstStyle/>
          <a:p>
            <a:pPr algn="ctr"/>
            <a:r>
              <a:rPr lang="en-US" sz="4000" dirty="0">
                <a:latin typeface="Trade Gothic Next" panose="020B0503040303020004" pitchFamily="34" charset="0"/>
              </a:rPr>
              <a:t>Jesus left the temple and was going away, when His disciples came to point out to Him the buildings of the temple.</a:t>
            </a:r>
            <a:br>
              <a:rPr lang="en-US" sz="4000" dirty="0">
                <a:latin typeface="Trade Gothic Next" panose="020B0503040303020004" pitchFamily="34" charset="0"/>
              </a:rPr>
            </a:br>
            <a:r>
              <a:rPr lang="en-US" sz="4000" dirty="0">
                <a:latin typeface="Trade Gothic Next" panose="020B0503040303020004" pitchFamily="34" charset="0"/>
              </a:rPr>
              <a:t>(Matt. 24:1)</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3">
            <a:alphaModFix amt="30000"/>
          </a:blip>
          <a:srcRect l="18287" r="18288" b="1"/>
          <a:stretch/>
        </p:blipFill>
        <p:spPr>
          <a:xfrm>
            <a:off x="4570807" y="609601"/>
            <a:ext cx="4087417" cy="5638797"/>
          </a:xfrm>
          <a:prstGeom prst="rect">
            <a:avLst/>
          </a:prstGeom>
          <a:solidFill>
            <a:schemeClr val="tx1"/>
          </a:solidFill>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02357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6E32CE1-D113-412E-9933-113646E2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3026751" cy="4188315"/>
          </a:xfrm>
          <a:prstGeom prst="rect">
            <a:avLst/>
          </a:prstGeom>
        </p:spPr>
      </p:pic>
      <p:pic>
        <p:nvPicPr>
          <p:cNvPr id="26" name="Picture 25">
            <a:extLst>
              <a:ext uri="{FF2B5EF4-FFF2-40B4-BE49-F238E27FC236}">
                <a16:creationId xmlns:a16="http://schemas.microsoft.com/office/drawing/2014/main" id="{117B7C8B-175B-4009-808B-9F66FD108A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28" name="Oval 27">
            <a:extLst>
              <a:ext uri="{FF2B5EF4-FFF2-40B4-BE49-F238E27FC236}">
                <a16:creationId xmlns:a16="http://schemas.microsoft.com/office/drawing/2014/main" id="{FE5ECD52-6A23-4FF4-8C32-7B5DE9973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0" name="Picture 29">
            <a:extLst>
              <a:ext uri="{FF2B5EF4-FFF2-40B4-BE49-F238E27FC236}">
                <a16:creationId xmlns:a16="http://schemas.microsoft.com/office/drawing/2014/main" id="{5C3F2B96-5F34-41C9-8E37-A9CD279A4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2" name="Picture 31">
            <a:extLst>
              <a:ext uri="{FF2B5EF4-FFF2-40B4-BE49-F238E27FC236}">
                <a16:creationId xmlns:a16="http://schemas.microsoft.com/office/drawing/2014/main" id="{9A4E02BF-4F0E-44E2-A489-075900B78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34" name="Rectangle 33">
            <a:extLst>
              <a:ext uri="{FF2B5EF4-FFF2-40B4-BE49-F238E27FC236}">
                <a16:creationId xmlns:a16="http://schemas.microsoft.com/office/drawing/2014/main" id="{45624C63-3CCA-4EA6-B822-6E710A82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6" name="Rectangle 35">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ainting of a city on fire&#10;&#10;Description automatically generated">
            <a:extLst>
              <a:ext uri="{FF2B5EF4-FFF2-40B4-BE49-F238E27FC236}">
                <a16:creationId xmlns:a16="http://schemas.microsoft.com/office/drawing/2014/main" id="{72A767B8-3934-41B2-5F72-449850344FF9}"/>
              </a:ext>
            </a:extLst>
          </p:cNvPr>
          <p:cNvPicPr>
            <a:picLocks noChangeAspect="1"/>
          </p:cNvPicPr>
          <p:nvPr/>
        </p:nvPicPr>
        <p:blipFill rotWithShape="1">
          <a:blip r:embed="rId6">
            <a:alphaModFix amt="40000"/>
          </a:blip>
          <a:srcRect l="13302" t="9091" r="6092"/>
          <a:stretch/>
        </p:blipFill>
        <p:spPr>
          <a:xfrm>
            <a:off x="20" y="10"/>
            <a:ext cx="9143980" cy="6857990"/>
          </a:xfrm>
          <a:prstGeom prst="rect">
            <a:avLst/>
          </a:prstGeom>
        </p:spPr>
      </p:pic>
      <p:sp>
        <p:nvSpPr>
          <p:cNvPr id="2" name="Title 1">
            <a:extLst>
              <a:ext uri="{FF2B5EF4-FFF2-40B4-BE49-F238E27FC236}">
                <a16:creationId xmlns:a16="http://schemas.microsoft.com/office/drawing/2014/main" id="{BD5F3B32-F567-0ADD-1242-547808847C4D}"/>
              </a:ext>
            </a:extLst>
          </p:cNvPr>
          <p:cNvSpPr txBox="1">
            <a:spLocks/>
          </p:cNvSpPr>
          <p:nvPr/>
        </p:nvSpPr>
        <p:spPr>
          <a:xfrm>
            <a:off x="343554" y="1764209"/>
            <a:ext cx="8456892" cy="332958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pPr>
            <a:r>
              <a:rPr lang="en-US" sz="4800" b="1" dirty="0">
                <a:solidFill>
                  <a:schemeClr val="tx1"/>
                </a:solidFill>
              </a:rPr>
              <a:t>Contrary to popular opinion, the first half of this chapter is not about the end of our world, but about what Jews would have seen as the end of their world! </a:t>
            </a:r>
          </a:p>
        </p:txBody>
      </p:sp>
      <p:sp>
        <p:nvSpPr>
          <p:cNvPr id="38" name="Rectangle 37">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4447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177800" y="2608006"/>
            <a:ext cx="4189806" cy="1641987"/>
          </a:xfrm>
        </p:spPr>
        <p:txBody>
          <a:bodyPr anchor="ctr">
            <a:noAutofit/>
          </a:bodyPr>
          <a:lstStyle/>
          <a:p>
            <a:pPr algn="ctr"/>
            <a:r>
              <a:rPr lang="en-US" sz="4000" dirty="0">
                <a:latin typeface="Trade Gothic Next" panose="020B0503040303020004" pitchFamily="34" charset="0"/>
              </a:rPr>
              <a:t>But concerning that day and hour no one knows, not even the angels of heaven, nor the Son, but the Father only.</a:t>
            </a:r>
            <a:br>
              <a:rPr lang="en-US" sz="4000" dirty="0">
                <a:latin typeface="Trade Gothic Next" panose="020B0503040303020004" pitchFamily="34" charset="0"/>
              </a:rPr>
            </a:br>
            <a:r>
              <a:rPr lang="en-US" sz="4000" dirty="0">
                <a:latin typeface="Trade Gothic Next" panose="020B0503040303020004" pitchFamily="34" charset="0"/>
              </a:rPr>
              <a:t>(Matt. 24:36)</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3">
            <a:alphaModFix amt="30000"/>
          </a:blip>
          <a:srcRect l="18287" r="18288" b="1"/>
          <a:stretch/>
        </p:blipFill>
        <p:spPr>
          <a:xfrm>
            <a:off x="4570807" y="609601"/>
            <a:ext cx="4087417" cy="5638797"/>
          </a:xfrm>
          <a:prstGeom prst="rect">
            <a:avLst/>
          </a:prstGeom>
          <a:solidFill>
            <a:schemeClr val="tx1"/>
          </a:solidFill>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83644991"/>
      </p:ext>
    </p:extLst>
  </p:cSld>
  <p:clrMapOvr>
    <a:masterClrMapping/>
  </p:clrMapOvr>
  <p:transition spd="slow">
    <p:comb/>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88900" y="2608006"/>
            <a:ext cx="4367606" cy="1641987"/>
          </a:xfrm>
        </p:spPr>
        <p:txBody>
          <a:bodyPr anchor="ctr">
            <a:noAutofit/>
          </a:bodyPr>
          <a:lstStyle/>
          <a:p>
            <a:pPr algn="ctr"/>
            <a:r>
              <a:rPr lang="en-US" sz="4000" dirty="0">
                <a:latin typeface="Trade Gothic Next" panose="020B0503040303020004" pitchFamily="34" charset="0"/>
              </a:rPr>
              <a:t>Then two men will be in the field; one will be taken and one left. Two women will be grinding at the mill; one will be taken and one left.</a:t>
            </a:r>
            <a:br>
              <a:rPr lang="en-US" sz="4000" dirty="0">
                <a:latin typeface="Trade Gothic Next" panose="020B0503040303020004" pitchFamily="34" charset="0"/>
              </a:rPr>
            </a:br>
            <a:r>
              <a:rPr lang="en-US" sz="4000" dirty="0">
                <a:latin typeface="Trade Gothic Next" panose="020B0503040303020004" pitchFamily="34" charset="0"/>
              </a:rPr>
              <a:t>(Matt. 24:40-41)</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3">
            <a:alphaModFix amt="30000"/>
          </a:blip>
          <a:srcRect l="18287" r="18288" b="1"/>
          <a:stretch/>
        </p:blipFill>
        <p:spPr>
          <a:xfrm>
            <a:off x="4570807" y="609601"/>
            <a:ext cx="4087417" cy="5638797"/>
          </a:xfrm>
          <a:prstGeom prst="rect">
            <a:avLst/>
          </a:prstGeom>
          <a:solidFill>
            <a:schemeClr val="tx1"/>
          </a:solidFill>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55661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257176" y="2608006"/>
            <a:ext cx="3970730" cy="1641987"/>
          </a:xfrm>
        </p:spPr>
        <p:txBody>
          <a:bodyPr anchor="ctr">
            <a:noAutofit/>
          </a:bodyPr>
          <a:lstStyle/>
          <a:p>
            <a:pPr algn="ctr"/>
            <a:r>
              <a:rPr lang="en-US" sz="4000" dirty="0">
                <a:latin typeface="Trade Gothic Next" panose="020B0503040303020004" pitchFamily="34" charset="0"/>
              </a:rPr>
              <a:t>For as the lightning comes from the east and shines as far as the west, so will be the coming of the Son of Man.</a:t>
            </a:r>
            <a:br>
              <a:rPr lang="en-US" sz="4000" dirty="0">
                <a:latin typeface="Trade Gothic Next" panose="020B0503040303020004" pitchFamily="34" charset="0"/>
              </a:rPr>
            </a:br>
            <a:r>
              <a:rPr lang="en-US" sz="4000" dirty="0">
                <a:latin typeface="Trade Gothic Next" panose="020B0503040303020004" pitchFamily="34" charset="0"/>
              </a:rPr>
              <a:t>(Matt. 24:27)</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3">
            <a:alphaModFix amt="30000"/>
          </a:blip>
          <a:srcRect l="18287" r="18288" b="1"/>
          <a:stretch/>
        </p:blipFill>
        <p:spPr>
          <a:xfrm>
            <a:off x="4570807" y="609601"/>
            <a:ext cx="4087417" cy="5638797"/>
          </a:xfrm>
          <a:prstGeom prst="rect">
            <a:avLst/>
          </a:prstGeom>
          <a:solidFill>
            <a:schemeClr val="tx1"/>
          </a:solidFill>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08705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140489" y="2608006"/>
            <a:ext cx="4227906" cy="1641987"/>
          </a:xfrm>
        </p:spPr>
        <p:txBody>
          <a:bodyPr anchor="ctr">
            <a:noAutofit/>
          </a:bodyPr>
          <a:lstStyle/>
          <a:p>
            <a:pPr algn="ctr"/>
            <a:r>
              <a:rPr lang="en-US" sz="4000" dirty="0">
                <a:latin typeface="Trade Gothic Next" panose="020B0503040303020004" pitchFamily="34" charset="0"/>
              </a:rPr>
              <a:t>Therefore, stay awake, for you do not know on what day your Lord is coming… Therefore you also must be ready, for the Son of Man is coming at an hour you do not expect.</a:t>
            </a:r>
            <a:br>
              <a:rPr lang="en-US" sz="4000" dirty="0">
                <a:latin typeface="Trade Gothic Next" panose="020B0503040303020004" pitchFamily="34" charset="0"/>
              </a:rPr>
            </a:br>
            <a:r>
              <a:rPr lang="en-US" sz="4000" dirty="0">
                <a:latin typeface="Trade Gothic Next" panose="020B0503040303020004" pitchFamily="34" charset="0"/>
              </a:rPr>
              <a:t>(Matt. 24:42-44)</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3">
            <a:alphaModFix amt="30000"/>
          </a:blip>
          <a:srcRect l="18287" r="18288" b="1"/>
          <a:stretch/>
        </p:blipFill>
        <p:spPr>
          <a:xfrm>
            <a:off x="4570807" y="609601"/>
            <a:ext cx="4087417" cy="5638797"/>
          </a:xfrm>
          <a:prstGeom prst="rect">
            <a:avLst/>
          </a:prstGeom>
          <a:solidFill>
            <a:schemeClr val="tx1"/>
          </a:solidFill>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84791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63500" y="2608005"/>
            <a:ext cx="4430318" cy="1641987"/>
          </a:xfrm>
        </p:spPr>
        <p:txBody>
          <a:bodyPr anchor="ctr">
            <a:noAutofit/>
          </a:bodyPr>
          <a:lstStyle/>
          <a:p>
            <a:pPr algn="ctr"/>
            <a:r>
              <a:rPr lang="en-US" sz="4000" dirty="0">
                <a:latin typeface="Trade Gothic Next" panose="020B0503040303020004" pitchFamily="34" charset="0"/>
              </a:rPr>
              <a:t>Who then is the faithful and wise servant, whom his Master has set over His household… Blessed is that servant whom his Master will find so doing when He comes.</a:t>
            </a:r>
            <a:br>
              <a:rPr lang="en-US" sz="4000" dirty="0">
                <a:latin typeface="Trade Gothic Next" panose="020B0503040303020004" pitchFamily="34" charset="0"/>
              </a:rPr>
            </a:br>
            <a:r>
              <a:rPr lang="en-US" sz="4000" dirty="0">
                <a:latin typeface="Trade Gothic Next" panose="020B0503040303020004" pitchFamily="34" charset="0"/>
              </a:rPr>
              <a:t>(Matt. 24:45-46)</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3">
            <a:alphaModFix amt="30000"/>
          </a:blip>
          <a:srcRect l="18287" r="18288" b="1"/>
          <a:stretch/>
        </p:blipFill>
        <p:spPr>
          <a:xfrm>
            <a:off x="4570807" y="609601"/>
            <a:ext cx="4087417" cy="5638797"/>
          </a:xfrm>
          <a:prstGeom prst="rect">
            <a:avLst/>
          </a:prstGeom>
          <a:solidFill>
            <a:schemeClr val="tx1"/>
          </a:solidFill>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81583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BB2C-7F91-2C51-B14B-5CA68300ABFC}"/>
              </a:ext>
            </a:extLst>
          </p:cNvPr>
          <p:cNvSpPr>
            <a:spLocks noGrp="1"/>
          </p:cNvSpPr>
          <p:nvPr>
            <p:ph type="ctrTitle"/>
          </p:nvPr>
        </p:nvSpPr>
        <p:spPr>
          <a:xfrm>
            <a:off x="370858" y="5189991"/>
            <a:ext cx="7608136" cy="834720"/>
          </a:xfrm>
        </p:spPr>
        <p:txBody>
          <a:bodyPr anchor="ctr">
            <a:noAutofit/>
          </a:bodyPr>
          <a:lstStyle/>
          <a:p>
            <a:pPr algn="ctr">
              <a:lnSpc>
                <a:spcPts val="4660"/>
              </a:lnSpc>
            </a:pPr>
            <a:r>
              <a:rPr lang="en-US" sz="4400" dirty="0">
                <a:latin typeface="Trade Gothic Next" panose="020B0503040303020004" pitchFamily="34" charset="0"/>
              </a:rPr>
              <a:t>Jesus Himself does not give us many details except that the end of time will come without warning when He returns.</a:t>
            </a:r>
          </a:p>
        </p:txBody>
      </p:sp>
      <p:pic>
        <p:nvPicPr>
          <p:cNvPr id="5" name="Picture 4" descr="A building with palm trees&#10;&#10;Description automatically generated">
            <a:extLst>
              <a:ext uri="{FF2B5EF4-FFF2-40B4-BE49-F238E27FC236}">
                <a16:creationId xmlns:a16="http://schemas.microsoft.com/office/drawing/2014/main" id="{3FA1648B-FF03-327A-036C-DC33BF5CFBA1}"/>
              </a:ext>
            </a:extLst>
          </p:cNvPr>
          <p:cNvPicPr>
            <a:picLocks noChangeAspect="1"/>
          </p:cNvPicPr>
          <p:nvPr/>
        </p:nvPicPr>
        <p:blipFill rotWithShape="1">
          <a:blip r:embed="rId3"/>
          <a:srcRect l="-45" r="47" b="14088"/>
          <a:stretch/>
        </p:blipFill>
        <p:spPr>
          <a:xfrm>
            <a:off x="863203" y="-1"/>
            <a:ext cx="6623447" cy="4267831"/>
          </a:xfrm>
          <a:prstGeom prst="rect">
            <a:avLst/>
          </a:prstGeom>
          <a:effectLst>
            <a:outerShdw blurRad="50800" dist="50800" dir="5400000" algn="tl" rotWithShape="0">
              <a:prstClr val="black">
                <a:alpha val="43000"/>
              </a:prstClr>
            </a:outerShdw>
          </a:effectLst>
        </p:spPr>
      </p:pic>
    </p:spTree>
    <p:extLst>
      <p:ext uri="{BB962C8B-B14F-4D97-AF65-F5344CB8AC3E}">
        <p14:creationId xmlns:p14="http://schemas.microsoft.com/office/powerpoint/2010/main" val="338611455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167083" y="2608006"/>
            <a:ext cx="4254500" cy="1641987"/>
          </a:xfrm>
        </p:spPr>
        <p:txBody>
          <a:bodyPr anchor="ctr">
            <a:noAutofit/>
          </a:bodyPr>
          <a:lstStyle/>
          <a:p>
            <a:pPr algn="ctr"/>
            <a:r>
              <a:rPr lang="en-US" sz="4000" dirty="0">
                <a:latin typeface="Trade Gothic Next" panose="020B0503040303020004" pitchFamily="34" charset="0"/>
              </a:rPr>
              <a:t>But He answered them, “You see all these, do you not? Truly, I say to you, there will not be left here one stone upon another that will not be thrown down.”</a:t>
            </a:r>
            <a:br>
              <a:rPr lang="en-US" sz="4000" dirty="0">
                <a:latin typeface="Trade Gothic Next" panose="020B0503040303020004" pitchFamily="34" charset="0"/>
              </a:rPr>
            </a:br>
            <a:r>
              <a:rPr lang="en-US" sz="4000" dirty="0">
                <a:latin typeface="Trade Gothic Next" panose="020B0503040303020004" pitchFamily="34" charset="0"/>
              </a:rPr>
              <a:t>(Matt. 24:2)</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3">
            <a:alphaModFix amt="30000"/>
          </a:blip>
          <a:srcRect l="18287" r="18288" b="1"/>
          <a:stretch/>
        </p:blipFill>
        <p:spPr>
          <a:xfrm>
            <a:off x="4570807" y="609601"/>
            <a:ext cx="4087417" cy="5638797"/>
          </a:xfrm>
          <a:prstGeom prst="rect">
            <a:avLst/>
          </a:prstGeom>
          <a:solidFill>
            <a:schemeClr val="tx1"/>
          </a:solidFill>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85019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1" y="2608005"/>
            <a:ext cx="4570807" cy="1641987"/>
          </a:xfrm>
        </p:spPr>
        <p:txBody>
          <a:bodyPr anchor="ctr">
            <a:noAutofit/>
          </a:bodyPr>
          <a:lstStyle/>
          <a:p>
            <a:pPr algn="ctr"/>
            <a:r>
              <a:rPr lang="en-US" sz="4000" dirty="0">
                <a:latin typeface="Trade Gothic Next" panose="020B0503040303020004" pitchFamily="34" charset="0"/>
              </a:rPr>
              <a:t>As He sat on the Mount of Olives, the disciples came to Him privately, saying, “Tell us, when will these things be, and what will be the sign of Your coming and the end of the age?”</a:t>
            </a:r>
            <a:br>
              <a:rPr lang="en-US" sz="4000" dirty="0">
                <a:latin typeface="Trade Gothic Next" panose="020B0503040303020004" pitchFamily="34" charset="0"/>
              </a:rPr>
            </a:br>
            <a:r>
              <a:rPr lang="en-US" sz="4000" dirty="0">
                <a:latin typeface="Trade Gothic Next" panose="020B0503040303020004" pitchFamily="34" charset="0"/>
              </a:rPr>
              <a:t>(Matt. 24:3)</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3">
            <a:alphaModFix amt="30000"/>
          </a:blip>
          <a:srcRect l="18287" r="18288" b="1"/>
          <a:stretch/>
        </p:blipFill>
        <p:spPr>
          <a:xfrm>
            <a:off x="4570807" y="609601"/>
            <a:ext cx="4087417" cy="5638797"/>
          </a:xfrm>
          <a:prstGeom prst="rect">
            <a:avLst/>
          </a:prstGeom>
          <a:solidFill>
            <a:schemeClr val="tx1"/>
          </a:solidFill>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27978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1" y="2608005"/>
            <a:ext cx="4570807" cy="1641987"/>
          </a:xfrm>
        </p:spPr>
        <p:txBody>
          <a:bodyPr anchor="ctr">
            <a:noAutofit/>
          </a:bodyPr>
          <a:lstStyle/>
          <a:p>
            <a:pPr algn="ctr"/>
            <a:r>
              <a:rPr lang="en-US" sz="4000" dirty="0">
                <a:latin typeface="Trade Gothic Next" panose="020B0503040303020004" pitchFamily="34" charset="0"/>
              </a:rPr>
              <a:t>And the people of the Prince who is to come shall destroy the city and the sanctuary. Its end shall come with a flood, and to the end there shall be war. Desolations are decreed.</a:t>
            </a:r>
            <a:br>
              <a:rPr lang="en-US" sz="4000" dirty="0">
                <a:latin typeface="Trade Gothic Next" panose="020B0503040303020004" pitchFamily="34" charset="0"/>
              </a:rPr>
            </a:br>
            <a:r>
              <a:rPr lang="en-US" sz="4000" dirty="0">
                <a:latin typeface="Trade Gothic Next" panose="020B0503040303020004" pitchFamily="34" charset="0"/>
              </a:rPr>
              <a:t>(Dan. 9:26)</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3">
            <a:alphaModFix amt="30000"/>
          </a:blip>
          <a:srcRect l="18287" r="18288" b="1"/>
          <a:stretch/>
        </p:blipFill>
        <p:spPr>
          <a:xfrm>
            <a:off x="4570807" y="609601"/>
            <a:ext cx="4087417" cy="5638797"/>
          </a:xfrm>
          <a:prstGeom prst="rect">
            <a:avLst/>
          </a:prstGeom>
          <a:solidFill>
            <a:schemeClr val="tx1"/>
          </a:solidFill>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48687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031615-4E70-4AA1-B27C-F56E25379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tatue of a person in a robe&#10;&#10;Description automatically generated">
            <a:extLst>
              <a:ext uri="{FF2B5EF4-FFF2-40B4-BE49-F238E27FC236}">
                <a16:creationId xmlns:a16="http://schemas.microsoft.com/office/drawing/2014/main" id="{3464D351-06BB-C830-1906-246AB0DA2BD6}"/>
              </a:ext>
            </a:extLst>
          </p:cNvPr>
          <p:cNvPicPr>
            <a:picLocks noChangeAspect="1"/>
          </p:cNvPicPr>
          <p:nvPr/>
        </p:nvPicPr>
        <p:blipFill rotWithShape="1">
          <a:blip r:embed="rId3"/>
          <a:srcRect l="1" t="11975" r="1" b="36939"/>
          <a:stretch/>
        </p:blipFill>
        <p:spPr>
          <a:xfrm>
            <a:off x="482600" y="643467"/>
            <a:ext cx="8178799" cy="5571066"/>
          </a:xfrm>
          <a:prstGeom prst="rect">
            <a:avLst/>
          </a:prstGeom>
        </p:spPr>
      </p:pic>
      <p:sp>
        <p:nvSpPr>
          <p:cNvPr id="13" name="Rectangle 12">
            <a:extLst>
              <a:ext uri="{FF2B5EF4-FFF2-40B4-BE49-F238E27FC236}">
                <a16:creationId xmlns:a16="http://schemas.microsoft.com/office/drawing/2014/main" id="{32386D96-DF72-4275-B766-E00CBBFB0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6D75E1C4-1B91-5FA6-F0C7-78DBE0236F56}"/>
              </a:ext>
            </a:extLst>
          </p:cNvPr>
          <p:cNvSpPr txBox="1"/>
          <p:nvPr/>
        </p:nvSpPr>
        <p:spPr>
          <a:xfrm>
            <a:off x="7497071" y="5968312"/>
            <a:ext cx="1176925" cy="246221"/>
          </a:xfrm>
          <a:prstGeom prst="rect">
            <a:avLst/>
          </a:prstGeom>
          <a:noFill/>
        </p:spPr>
        <p:txBody>
          <a:bodyPr wrap="none" rtlCol="0">
            <a:spAutoFit/>
          </a:bodyPr>
          <a:lstStyle/>
          <a:p>
            <a:r>
              <a:rPr lang="en-US" sz="1000" dirty="0">
                <a:latin typeface="Trade Gothic Next" panose="020B0503040303020004" pitchFamily="34" charset="0"/>
              </a:rPr>
              <a:t>Credit: Yair </a:t>
            </a:r>
            <a:r>
              <a:rPr lang="en-US" sz="1000" dirty="0" err="1">
                <a:latin typeface="Trade Gothic Next" panose="020B0503040303020004" pitchFamily="34" charset="0"/>
              </a:rPr>
              <a:t>Haklai</a:t>
            </a:r>
            <a:endParaRPr lang="en-US" sz="1000" dirty="0">
              <a:latin typeface="Trade Gothic Next" panose="020B0503040303020004" pitchFamily="34" charset="0"/>
            </a:endParaRPr>
          </a:p>
        </p:txBody>
      </p:sp>
    </p:spTree>
    <p:extLst>
      <p:ext uri="{BB962C8B-B14F-4D97-AF65-F5344CB8AC3E}">
        <p14:creationId xmlns:p14="http://schemas.microsoft.com/office/powerpoint/2010/main" val="34764078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6" name="Picture 15">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8" name="Oval 17">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 name="Picture 19">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2" name="Picture 21">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24" name="Rectangle 23">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4108540" y="2685070"/>
            <a:ext cx="4696438" cy="3308840"/>
          </a:xfrm>
        </p:spPr>
        <p:txBody>
          <a:bodyPr vert="horz" lIns="91440" tIns="45720" rIns="91440" bIns="45720" rtlCol="0" anchor="ctr">
            <a:noAutofit/>
          </a:bodyPr>
          <a:lstStyle/>
          <a:p>
            <a:r>
              <a:rPr lang="en-US" sz="4000" dirty="0"/>
              <a:t>• False Messiahs</a:t>
            </a:r>
            <a:br>
              <a:rPr lang="en-US" sz="4000" dirty="0"/>
            </a:br>
            <a:r>
              <a:rPr lang="en-US" sz="4000" dirty="0"/>
              <a:t>• Political Unrest</a:t>
            </a:r>
            <a:br>
              <a:rPr lang="en-US" sz="4000" dirty="0"/>
            </a:br>
            <a:r>
              <a:rPr lang="en-US" sz="4000" dirty="0"/>
              <a:t>• Natural Disasters</a:t>
            </a:r>
            <a:br>
              <a:rPr lang="en-US" sz="4000" dirty="0"/>
            </a:br>
            <a:r>
              <a:rPr lang="en-US" sz="4000" dirty="0"/>
              <a:t>• Increased        	Persecution</a:t>
            </a:r>
            <a:br>
              <a:rPr lang="en-US" sz="4000" dirty="0"/>
            </a:br>
            <a:r>
              <a:rPr lang="en-US" sz="4000" dirty="0"/>
              <a:t>• Wavering Faith</a:t>
            </a:r>
            <a:br>
              <a:rPr lang="en-US" sz="4000" dirty="0"/>
            </a:br>
            <a:r>
              <a:rPr lang="en-US" sz="4000" dirty="0"/>
              <a:t>• Gospel Spreads</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7">
            <a:alphaModFix amt="30000"/>
          </a:blip>
          <a:srcRect l="27825" r="27825" b="-1"/>
          <a:stretch/>
        </p:blipFill>
        <p:spPr>
          <a:xfrm>
            <a:off x="20" y="10"/>
            <a:ext cx="3475990" cy="6857990"/>
          </a:xfrm>
          <a:prstGeom prst="rect">
            <a:avLst/>
          </a:prstGeom>
          <a:solidFill>
            <a:schemeClr val="tx1"/>
          </a:solidFill>
        </p:spPr>
      </p:pic>
      <p:sp>
        <p:nvSpPr>
          <p:cNvPr id="3" name="Title 1">
            <a:extLst>
              <a:ext uri="{FF2B5EF4-FFF2-40B4-BE49-F238E27FC236}">
                <a16:creationId xmlns:a16="http://schemas.microsoft.com/office/drawing/2014/main" id="{8B227C6B-000B-AFC4-E734-D6A16429145A}"/>
              </a:ext>
            </a:extLst>
          </p:cNvPr>
          <p:cNvSpPr txBox="1">
            <a:spLocks/>
          </p:cNvSpPr>
          <p:nvPr/>
        </p:nvSpPr>
        <p:spPr>
          <a:xfrm>
            <a:off x="3741142" y="741362"/>
            <a:ext cx="5431234" cy="11414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t>Signs of</a:t>
            </a:r>
            <a:br>
              <a:rPr lang="en-US" sz="4000" b="1" dirty="0"/>
            </a:br>
            <a:r>
              <a:rPr lang="en-US" sz="4000" b="1" dirty="0"/>
              <a:t>Something Coming</a:t>
            </a:r>
          </a:p>
        </p:txBody>
      </p:sp>
    </p:spTree>
    <p:extLst>
      <p:ext uri="{BB962C8B-B14F-4D97-AF65-F5344CB8AC3E}">
        <p14:creationId xmlns:p14="http://schemas.microsoft.com/office/powerpoint/2010/main" val="49074144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114300" y="2608006"/>
            <a:ext cx="4367606" cy="1641987"/>
          </a:xfrm>
        </p:spPr>
        <p:txBody>
          <a:bodyPr anchor="ctr">
            <a:noAutofit/>
          </a:bodyPr>
          <a:lstStyle/>
          <a:p>
            <a:pPr algn="ctr"/>
            <a:r>
              <a:rPr lang="en-US" sz="4000" dirty="0">
                <a:latin typeface="Trade Gothic Next" panose="020B0503040303020004" pitchFamily="34" charset="0"/>
              </a:rPr>
              <a:t>So when you see the abomination of desolation spoken of by the prophet Daniel, standing in the holy place (let the reader understand)…</a:t>
            </a:r>
            <a:br>
              <a:rPr lang="en-US" sz="4000" dirty="0">
                <a:latin typeface="Trade Gothic Next" panose="020B0503040303020004" pitchFamily="34" charset="0"/>
              </a:rPr>
            </a:br>
            <a:r>
              <a:rPr lang="en-US" sz="4000" dirty="0">
                <a:latin typeface="Trade Gothic Next" panose="020B0503040303020004" pitchFamily="34" charset="0"/>
              </a:rPr>
              <a:t>(Matt. 24:15)</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3">
            <a:alphaModFix amt="30000"/>
          </a:blip>
          <a:srcRect l="18287" r="18288" b="1"/>
          <a:stretch/>
        </p:blipFill>
        <p:spPr>
          <a:xfrm>
            <a:off x="4570807" y="609601"/>
            <a:ext cx="4087417" cy="5638797"/>
          </a:xfrm>
          <a:prstGeom prst="rect">
            <a:avLst/>
          </a:prstGeom>
          <a:solidFill>
            <a:schemeClr val="tx1"/>
          </a:solidFill>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31820615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51D2-1D54-5A70-6D8D-635F5C8BE696}"/>
              </a:ext>
            </a:extLst>
          </p:cNvPr>
          <p:cNvSpPr>
            <a:spLocks noGrp="1"/>
          </p:cNvSpPr>
          <p:nvPr>
            <p:ph type="title"/>
          </p:nvPr>
        </p:nvSpPr>
        <p:spPr>
          <a:xfrm>
            <a:off x="114300" y="2608006"/>
            <a:ext cx="4367606" cy="1641987"/>
          </a:xfrm>
        </p:spPr>
        <p:txBody>
          <a:bodyPr anchor="ctr">
            <a:noAutofit/>
          </a:bodyPr>
          <a:lstStyle/>
          <a:p>
            <a:pPr algn="ctr"/>
            <a:r>
              <a:rPr lang="en-US" sz="4000" dirty="0">
                <a:latin typeface="Trade Gothic Next" panose="020B0503040303020004" pitchFamily="34" charset="0"/>
              </a:rPr>
              <a:t>And from the time that the regular burnt offering is taken away and the abomination that makes desolate is set up, there shall be 1,290 days.</a:t>
            </a:r>
            <a:br>
              <a:rPr lang="en-US" sz="4000" dirty="0">
                <a:latin typeface="Trade Gothic Next" panose="020B0503040303020004" pitchFamily="34" charset="0"/>
              </a:rPr>
            </a:br>
            <a:r>
              <a:rPr lang="en-US" sz="4000" dirty="0">
                <a:latin typeface="Trade Gothic Next" panose="020B0503040303020004" pitchFamily="34" charset="0"/>
              </a:rPr>
              <a:t>(Dan. 12:11)</a:t>
            </a:r>
          </a:p>
        </p:txBody>
      </p:sp>
      <p:pic>
        <p:nvPicPr>
          <p:cNvPr id="4" name="Content Placeholder 4" descr="A person walking towards a planet&#10;&#10;Description automatically generated">
            <a:extLst>
              <a:ext uri="{FF2B5EF4-FFF2-40B4-BE49-F238E27FC236}">
                <a16:creationId xmlns:a16="http://schemas.microsoft.com/office/drawing/2014/main" id="{27664CF0-6411-46D1-A9E0-BD862000025F}"/>
              </a:ext>
            </a:extLst>
          </p:cNvPr>
          <p:cNvPicPr>
            <a:picLocks noChangeAspect="1"/>
          </p:cNvPicPr>
          <p:nvPr/>
        </p:nvPicPr>
        <p:blipFill rotWithShape="1">
          <a:blip r:embed="rId3">
            <a:alphaModFix amt="30000"/>
          </a:blip>
          <a:srcRect l="18287" r="18288" b="1"/>
          <a:stretch/>
        </p:blipFill>
        <p:spPr>
          <a:xfrm>
            <a:off x="4570807" y="609601"/>
            <a:ext cx="4087417" cy="5638797"/>
          </a:xfrm>
          <a:prstGeom prst="rect">
            <a:avLst/>
          </a:prstGeom>
          <a:solidFill>
            <a:schemeClr val="tx1"/>
          </a:solidFill>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67190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1032</TotalTime>
  <Words>868</Words>
  <Application>Microsoft Macintosh PowerPoint</Application>
  <PresentationFormat>On-screen Show (4:3)</PresentationFormat>
  <Paragraphs>26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Century Gothic</vt:lpstr>
      <vt:lpstr>Trade Gothic Next</vt:lpstr>
      <vt:lpstr>Wingdings 3</vt:lpstr>
      <vt:lpstr>Ion</vt:lpstr>
      <vt:lpstr>The End of Time According to Jesus</vt:lpstr>
      <vt:lpstr>Jesus left the temple and was going away, when His disciples came to point out to Him the buildings of the temple. (Matt. 24:1)</vt:lpstr>
      <vt:lpstr>But He answered them, “You see all these, do you not? Truly, I say to you, there will not be left here one stone upon another that will not be thrown down.” (Matt. 24:2)</vt:lpstr>
      <vt:lpstr>As He sat on the Mount of Olives, the disciples came to Him privately, saying, “Tell us, when will these things be, and what will be the sign of Your coming and the end of the age?” (Matt. 24:3)</vt:lpstr>
      <vt:lpstr>And the people of the Prince who is to come shall destroy the city and the sanctuary. Its end shall come with a flood, and to the end there shall be war. Desolations are decreed. (Dan. 9:26)</vt:lpstr>
      <vt:lpstr>PowerPoint Presentation</vt:lpstr>
      <vt:lpstr>• False Messiahs • Political Unrest • Natural Disasters • Increased         Persecution • Wavering Faith • Gospel Spreads</vt:lpstr>
      <vt:lpstr>So when you see the abomination of desolation spoken of by the prophet Daniel, standing in the holy place (let the reader understand)… (Matt. 24:15)</vt:lpstr>
      <vt:lpstr>And from the time that the regular burnt offering is taken away and the abomination that makes desolate is set up, there shall be 1,290 days. (Dan. 12:11)</vt:lpstr>
      <vt:lpstr>• RUN. NOW. • Expect the Worst • Know This Will Be  Temporary • Don’t Fall for  False Saviors</vt:lpstr>
      <vt:lpstr>PowerPoint Presentation</vt:lpstr>
      <vt:lpstr>Immediately after the tribulation of those days the sun will be darkened, and the moon will not give its light, and the stars will fall from heaven, and the powers of the heavens will be shaken.  (Matt. 24:29)</vt:lpstr>
      <vt:lpstr>The sun shall be turned to darkness and the moon to blood, before the day of the Lord comes, the great and magnificent day. (Acts 2:20)</vt:lpstr>
      <vt:lpstr>Then will appear in heaven the sign of the Son of Man, and then all the tribes of the earth will mourn, and they will see the Son of Man coming on the clouds of heaven with power and great glory. (Matt. 24:30)</vt:lpstr>
      <vt:lpstr>I saw in the night visions, and behold, with the clouds of heaven there came one like a Son of Man, and He came to the Ancient of Days and was presented before Him. (Dan. 7:13)</vt:lpstr>
      <vt:lpstr>And to Him was given dominion and glory and a kingdom, that all peoples, nations, and languages should serve Him; His dominion is an everlasting dominion, which shall not pass away, and His kingdom one that shall not be destroyed.. (Dan. 7:14)</vt:lpstr>
      <vt:lpstr>And He will send out His angels with a loud trumpet call, and they will gather His elect from the four winds, from one end of heaven to the other. (Matt. 24:31)</vt:lpstr>
      <vt:lpstr>So also, when you see all these things, you know that it is near, at the very gates. Truly, I say to you, this generation will not pass away until all these things take place.  (Matt. 24:33-34)</vt:lpstr>
      <vt:lpstr>PowerPoint Presentation</vt:lpstr>
      <vt:lpstr>PowerPoint Presentation</vt:lpstr>
      <vt:lpstr>But concerning that day and hour no one knows, not even the angels of heaven, nor the Son, but the Father only. (Matt. 24:36)</vt:lpstr>
      <vt:lpstr>Then two men will be in the field; one will be taken and one left. Two women will be grinding at the mill; one will be taken and one left. (Matt. 24:40-41)</vt:lpstr>
      <vt:lpstr>For as the lightning comes from the east and shines as far as the west, so will be the coming of the Son of Man. (Matt. 24:27)</vt:lpstr>
      <vt:lpstr>Therefore, stay awake, for you do not know on what day your Lord is coming… Therefore you also must be ready, for the Son of Man is coming at an hour you do not expect. (Matt. 24:42-44)</vt:lpstr>
      <vt:lpstr>Who then is the faithful and wise servant, whom his Master has set over His household… Blessed is that servant whom his Master will find so doing when He comes. (Matt. 24:45-46)</vt:lpstr>
      <vt:lpstr>Jesus Himself does not give us many details except that the end of time will come without warning when He returns.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Stidolph</dc:creator>
  <cp:lastModifiedBy>Neil Stidolph</cp:lastModifiedBy>
  <cp:revision>2</cp:revision>
  <dcterms:created xsi:type="dcterms:W3CDTF">2024-03-05T00:40:28Z</dcterms:created>
  <dcterms:modified xsi:type="dcterms:W3CDTF">2024-03-05T17:52:53Z</dcterms:modified>
</cp:coreProperties>
</file>